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3" r:id="rId3"/>
    <p:sldId id="304" r:id="rId4"/>
    <p:sldId id="302" r:id="rId5"/>
    <p:sldId id="306" r:id="rId6"/>
    <p:sldId id="30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10" r:id="rId42"/>
    <p:sldId id="308" r:id="rId43"/>
    <p:sldId id="307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12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回答“李约瑟问题”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513" y="1524000"/>
            <a:ext cx="8308975" cy="968896"/>
          </a:xfrm>
        </p:spPr>
        <p:txBody>
          <a:bodyPr/>
          <a:lstStyle/>
          <a:p>
            <a:r>
              <a:rPr lang="zh-CN" altLang="en-US" dirty="0" smtClean="0"/>
              <a:t>科技文明通论第三讲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古埃及天文学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68760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公元前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年，把一年定为</a:t>
            </a:r>
            <a:r>
              <a:rPr lang="en-US" altLang="zh-CN" dirty="0" smtClean="0"/>
              <a:t>365</a:t>
            </a:r>
            <a:r>
              <a:rPr lang="zh-CN" altLang="en-US" dirty="0" smtClean="0"/>
              <a:t>天</a:t>
            </a:r>
            <a:endParaRPr lang="en-US" altLang="zh-CN" dirty="0" smtClean="0"/>
          </a:p>
          <a:p>
            <a:r>
              <a:rPr lang="zh-CN" altLang="en-US" dirty="0" smtClean="0"/>
              <a:t>古王国时代（公元前</a:t>
            </a:r>
            <a:r>
              <a:rPr lang="en-US" altLang="zh-CN" dirty="0" smtClean="0"/>
              <a:t>3100–</a:t>
            </a:r>
            <a:r>
              <a:rPr lang="zh-CN" altLang="en-US" dirty="0" smtClean="0"/>
              <a:t>前</a:t>
            </a:r>
            <a:r>
              <a:rPr lang="en-US" altLang="zh-CN" dirty="0" smtClean="0"/>
              <a:t>2200</a:t>
            </a:r>
            <a:r>
              <a:rPr lang="zh-CN" altLang="en-US" dirty="0" smtClean="0"/>
              <a:t>年），以天狼星偕日升为一年的第一天</a:t>
            </a:r>
            <a:endParaRPr lang="zh-CN" altLang="en-US" dirty="0"/>
          </a:p>
        </p:txBody>
      </p:sp>
      <p:pic>
        <p:nvPicPr>
          <p:cNvPr id="4" name="图片 3" descr="04黄道十二宫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943898"/>
            <a:ext cx="5652120" cy="39141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古埃及宇宙观</a:t>
            </a:r>
            <a:endParaRPr lang="zh-CN" altLang="en-US" dirty="0"/>
          </a:p>
        </p:txBody>
      </p:sp>
      <p:pic>
        <p:nvPicPr>
          <p:cNvPr id="4" name="内容占位符 3" descr="04古埃及宇宙观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9015" y="1628800"/>
            <a:ext cx="6885564" cy="468052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古埃及数学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很早就采用了十进制记数法，但不是十位制</a:t>
            </a:r>
            <a:endParaRPr lang="en-US" altLang="zh-CN" dirty="0" smtClean="0"/>
          </a:p>
          <a:p>
            <a:r>
              <a:rPr lang="zh-CN" altLang="en-US" dirty="0" smtClean="0"/>
              <a:t>算术的主要成就是加减法，乘除化成加减做，有独特的分数算法</a:t>
            </a:r>
            <a:endParaRPr lang="en-US" altLang="zh-CN" dirty="0" smtClean="0"/>
          </a:p>
          <a:p>
            <a:r>
              <a:rPr lang="zh-CN" altLang="en-US" dirty="0" smtClean="0"/>
              <a:t>没有圆周率的概念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115616" y="4869160"/>
          <a:ext cx="6898831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1714320" imgH="393480" progId="Equation.DSMT4">
                  <p:embed/>
                </p:oleObj>
              </mc:Choice>
              <mc:Fallback>
                <p:oleObj name="Equation" r:id="rId3" imgW="171432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869160"/>
                        <a:ext cx="6898831" cy="15841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55776" y="530120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301208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古埃及医学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412776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已经发现外科手术的证据</a:t>
            </a:r>
            <a:endParaRPr lang="en-US" altLang="zh-CN" dirty="0" smtClean="0"/>
          </a:p>
          <a:p>
            <a:r>
              <a:rPr lang="zh-CN" altLang="en-US" dirty="0" smtClean="0"/>
              <a:t>史密斯纸草、埃伯斯纸草为内科文献</a:t>
            </a:r>
            <a:endParaRPr lang="en-US" altLang="zh-CN" dirty="0" smtClean="0"/>
          </a:p>
          <a:p>
            <a:r>
              <a:rPr lang="zh-CN" altLang="en-US" dirty="0" smtClean="0"/>
              <a:t>木乃伊制作</a:t>
            </a:r>
            <a:endParaRPr lang="zh-CN" altLang="en-US" dirty="0"/>
          </a:p>
        </p:txBody>
      </p:sp>
      <p:pic>
        <p:nvPicPr>
          <p:cNvPr id="4" name="图片 3" descr="04制作木乃伊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6104" y="3156030"/>
            <a:ext cx="7524328" cy="3701970"/>
          </a:xfrm>
          <a:prstGeom prst="rect">
            <a:avLst/>
          </a:prstGeom>
        </p:spPr>
      </p:pic>
      <p:pic>
        <p:nvPicPr>
          <p:cNvPr id="5" name="图片 4" descr="04木乃伊vs金缕玉衣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3284984"/>
            <a:ext cx="4507880" cy="3380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两河流域卫星地图</a:t>
            </a:r>
            <a:endParaRPr lang="zh-CN" altLang="en-US" dirty="0"/>
          </a:p>
        </p:txBody>
      </p:sp>
      <p:pic>
        <p:nvPicPr>
          <p:cNvPr id="4" name="内容占位符 3" descr="04两河流域卫星地图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4899" y="1700808"/>
            <a:ext cx="7656681" cy="4536504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黄道十二宫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3442554"/>
            <a:ext cx="4932040" cy="34154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古巴比伦天文学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340768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约公元前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年发明阴历；前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年将一年定为</a:t>
            </a:r>
            <a:r>
              <a:rPr lang="en-US" altLang="zh-CN" dirty="0" smtClean="0"/>
              <a:t>12</a:t>
            </a:r>
            <a:r>
              <a:rPr lang="zh-CN" altLang="en-US" dirty="0" smtClean="0"/>
              <a:t>个月，用置闰的方式（</a:t>
            </a:r>
            <a:r>
              <a:rPr lang="en-US" altLang="zh-CN" dirty="0" smtClean="0"/>
              <a:t>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闰）调合阴阳历</a:t>
            </a:r>
            <a:endParaRPr lang="en-US" altLang="zh-CN" dirty="0" smtClean="0"/>
          </a:p>
          <a:p>
            <a:r>
              <a:rPr lang="zh-CN" altLang="en-US" dirty="0" smtClean="0"/>
              <a:t>发明黄道十二宫</a:t>
            </a:r>
            <a:endParaRPr lang="en-US" altLang="zh-CN" dirty="0" smtClean="0"/>
          </a:p>
          <a:p>
            <a:r>
              <a:rPr lang="zh-CN" altLang="en-US" dirty="0" smtClean="0"/>
              <a:t>编制日月运行表，预测日月食，发现“沙罗周期”。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古巴比伦宇宙观</a:t>
            </a:r>
            <a:endParaRPr lang="zh-CN" altLang="en-US" dirty="0"/>
          </a:p>
        </p:txBody>
      </p:sp>
      <p:pic>
        <p:nvPicPr>
          <p:cNvPr id="4" name="内容占位符 3" descr="04古巴比伦宇宙观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685495"/>
            <a:ext cx="5328591" cy="455381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古巴比伦数学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发明</a:t>
            </a:r>
            <a:r>
              <a:rPr lang="en-US" altLang="zh-CN" dirty="0" smtClean="0"/>
              <a:t>60</a:t>
            </a:r>
            <a:r>
              <a:rPr lang="zh-CN" altLang="en-US" dirty="0" smtClean="0"/>
              <a:t>进制计数系统</a:t>
            </a:r>
            <a:endParaRPr lang="en-US" altLang="zh-CN" dirty="0" smtClean="0"/>
          </a:p>
          <a:p>
            <a:r>
              <a:rPr lang="zh-CN" altLang="en-US" dirty="0" smtClean="0"/>
              <a:t>会做四则运算，其中除法通过把除数化为倒数实现</a:t>
            </a:r>
            <a:endParaRPr lang="en-US" altLang="zh-CN" dirty="0" smtClean="0"/>
          </a:p>
          <a:p>
            <a:r>
              <a:rPr lang="zh-CN" altLang="en-US" dirty="0" smtClean="0"/>
              <a:t>会解一元二次方程</a:t>
            </a:r>
            <a:endParaRPr lang="en-US" altLang="zh-CN" dirty="0" smtClean="0"/>
          </a:p>
          <a:p>
            <a:r>
              <a:rPr lang="zh-CN" altLang="en-US" dirty="0" smtClean="0"/>
              <a:t>知道一些勾股数组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古巴比伦医学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3635896" cy="4680520"/>
          </a:xfrm>
        </p:spPr>
        <p:txBody>
          <a:bodyPr/>
          <a:lstStyle/>
          <a:p>
            <a:r>
              <a:rPr lang="zh-CN" altLang="en-US" dirty="0" smtClean="0"/>
              <a:t>很不发达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汉谟拉比法典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记载，如果外科手术失败则砍掉医生的手</a:t>
            </a:r>
            <a:endParaRPr lang="zh-CN" altLang="en-US" dirty="0"/>
          </a:p>
        </p:txBody>
      </p:sp>
      <p:pic>
        <p:nvPicPr>
          <p:cNvPr id="4" name="图片 3" descr="04周杰伦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8703" y="4077072"/>
            <a:ext cx="2265297" cy="2780928"/>
          </a:xfrm>
          <a:prstGeom prst="rect">
            <a:avLst/>
          </a:prstGeom>
        </p:spPr>
      </p:pic>
      <p:pic>
        <p:nvPicPr>
          <p:cNvPr id="5" name="图片 4" descr="04汉谟拉比石碑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268760"/>
            <a:ext cx="3657600" cy="487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古中国天文学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6118448" cy="4267200"/>
          </a:xfrm>
        </p:spPr>
        <p:txBody>
          <a:bodyPr/>
          <a:lstStyle/>
          <a:p>
            <a:r>
              <a:rPr lang="zh-CN" altLang="en-US" dirty="0" smtClean="0"/>
              <a:t>使用阴阳历，用置闰的方式调和阴阳</a:t>
            </a:r>
            <a:endParaRPr lang="en-US" altLang="zh-CN" dirty="0" smtClean="0"/>
          </a:p>
          <a:p>
            <a:r>
              <a:rPr lang="zh-CN" altLang="en-US" dirty="0" smtClean="0"/>
              <a:t>对星象观察十分仔细</a:t>
            </a:r>
            <a:endParaRPr lang="en-US" altLang="zh-CN" dirty="0" smtClean="0"/>
          </a:p>
          <a:p>
            <a:r>
              <a:rPr lang="zh-CN" altLang="en-US" dirty="0" smtClean="0"/>
              <a:t>“七日己巳月□，有新大星并火，祟，其有来囏（艰），不吉”</a:t>
            </a:r>
            <a:endParaRPr lang="zh-CN" altLang="en-US" dirty="0"/>
          </a:p>
        </p:txBody>
      </p:sp>
      <p:pic>
        <p:nvPicPr>
          <p:cNvPr id="4" name="图片 3" descr="04甲骨文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2564904"/>
            <a:ext cx="1744388" cy="37890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李约瑟问题</a:t>
            </a:r>
            <a:endParaRPr lang="zh-CN" altLang="en-US" dirty="0"/>
          </a:p>
        </p:txBody>
      </p:sp>
      <p:pic>
        <p:nvPicPr>
          <p:cNvPr id="6" name="内容占位符 5" descr="04李约瑟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3649054" cy="432048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zh-CN" dirty="0" smtClean="0"/>
              <a:t>为什么古代中国没有发展出（现代）科学？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古中国宇宙观</a:t>
            </a:r>
            <a:endParaRPr lang="zh-CN" altLang="en-US" dirty="0"/>
          </a:p>
        </p:txBody>
      </p:sp>
      <p:pic>
        <p:nvPicPr>
          <p:cNvPr id="4" name="内容占位符 3" descr="04天圆地方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484784"/>
            <a:ext cx="3876675" cy="2085975"/>
          </a:xfrm>
        </p:spPr>
      </p:pic>
      <p:pic>
        <p:nvPicPr>
          <p:cNvPr id="5" name="图片 4" descr="04盖天说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484784"/>
            <a:ext cx="3923928" cy="25134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5024"/>
            <a:ext cx="2736304" cy="31061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古中国数学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十进制</a:t>
            </a:r>
            <a:endParaRPr lang="en-US" altLang="zh-CN" dirty="0" smtClean="0"/>
          </a:p>
          <a:p>
            <a:r>
              <a:rPr lang="zh-CN" altLang="en-US" dirty="0" smtClean="0"/>
              <a:t>筹算法</a:t>
            </a:r>
            <a:endParaRPr lang="zh-CN" altLang="en-US" dirty="0"/>
          </a:p>
        </p:txBody>
      </p:sp>
      <p:pic>
        <p:nvPicPr>
          <p:cNvPr id="4" name="图片 3" descr="04千阳骨算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140968"/>
            <a:ext cx="6350000" cy="3390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古中国医学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战国起逐渐形成阴阳五行的医学理论</a:t>
            </a:r>
            <a:endParaRPr lang="zh-CN" altLang="en-US" dirty="0"/>
          </a:p>
        </p:txBody>
      </p:sp>
      <p:pic>
        <p:nvPicPr>
          <p:cNvPr id="4" name="图片 3" descr="04阴阳五行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564904"/>
            <a:ext cx="3744416" cy="3768015"/>
          </a:xfrm>
          <a:prstGeom prst="rect">
            <a:avLst/>
          </a:prstGeom>
        </p:spPr>
      </p:pic>
      <p:pic>
        <p:nvPicPr>
          <p:cNvPr id="5" name="图片 4" descr="04中医五行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2924944"/>
            <a:ext cx="4819650" cy="3390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古印度科学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天文学简陋，有“</a:t>
            </a:r>
            <a:r>
              <a:rPr lang="en-US" altLang="zh-CN" dirty="0" smtClean="0"/>
              <a:t>27/28</a:t>
            </a:r>
            <a:r>
              <a:rPr lang="zh-CN" altLang="en-US" dirty="0" smtClean="0"/>
              <a:t>宿”一说</a:t>
            </a:r>
            <a:endParaRPr lang="en-US" altLang="zh-CN" dirty="0" smtClean="0"/>
          </a:p>
          <a:p>
            <a:r>
              <a:rPr lang="zh-CN" altLang="en-US" smtClean="0"/>
              <a:t>数学采用十进制，发明了印度数码，公元</a:t>
            </a:r>
            <a:r>
              <a:rPr lang="en-US" altLang="zh-CN" smtClean="0"/>
              <a:t>5</a:t>
            </a:r>
            <a:r>
              <a:rPr lang="zh-CN" altLang="en-US" smtClean="0"/>
              <a:t>世纪提出了零的概念</a:t>
            </a:r>
            <a:endParaRPr lang="en-US" altLang="zh-CN" smtClean="0"/>
          </a:p>
          <a:p>
            <a:r>
              <a:rPr lang="zh-CN" altLang="en-US" smtClean="0"/>
              <a:t>医学</a:t>
            </a:r>
            <a:r>
              <a:rPr lang="zh-CN" altLang="en-US" dirty="0" smtClean="0"/>
              <a:t>较为发达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古印度宇宙观</a:t>
            </a:r>
            <a:endParaRPr lang="zh-CN" altLang="en-US" dirty="0"/>
          </a:p>
        </p:txBody>
      </p:sp>
      <p:pic>
        <p:nvPicPr>
          <p:cNvPr id="4" name="内容占位符 3" descr="04古印度宇宙观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2" y="1750939"/>
            <a:ext cx="6085496" cy="4558381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美洲文明的科学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玛雅人的天文学发达，历法十分复杂</a:t>
            </a:r>
            <a:endParaRPr lang="en-US" altLang="zh-CN" dirty="0" smtClean="0"/>
          </a:p>
          <a:p>
            <a:r>
              <a:rPr lang="zh-CN" altLang="en-US" dirty="0" smtClean="0"/>
              <a:t>玛雅人的数学采用</a:t>
            </a:r>
            <a:r>
              <a:rPr lang="en-US" altLang="zh-CN" dirty="0" smtClean="0"/>
              <a:t>20</a:t>
            </a:r>
            <a:r>
              <a:rPr lang="zh-CN" altLang="en-US" dirty="0" smtClean="0"/>
              <a:t>进制，印加人采用</a:t>
            </a:r>
            <a:r>
              <a:rPr lang="en-US" altLang="zh-CN" dirty="0" smtClean="0"/>
              <a:t>10</a:t>
            </a:r>
            <a:r>
              <a:rPr lang="zh-CN" altLang="en-US" dirty="0" smtClean="0"/>
              <a:t>进制</a:t>
            </a:r>
            <a:endParaRPr lang="en-US" altLang="zh-CN" dirty="0" smtClean="0"/>
          </a:p>
          <a:p>
            <a:r>
              <a:rPr lang="zh-CN" altLang="en-US" dirty="0" smtClean="0"/>
              <a:t>医学</a:t>
            </a:r>
            <a:r>
              <a:rPr lang="zh-CN" altLang="en-US" dirty="0" smtClean="0"/>
              <a:t>普遍较为发达，有丰富的草药知识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3568" y="1567788"/>
          <a:ext cx="7772400" cy="510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024"/>
                <a:gridCol w="5470376"/>
              </a:tblGrid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学科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特点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天文学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为农业和宗教服务，具有地域特色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宇宙观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地平说、地心说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数学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为农业、天文学和建筑服务，实用性很强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医学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普遍具有“天人感应”色彩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8502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化学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炼金术（炼丹术）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古希腊文明</a:t>
            </a:r>
            <a:endParaRPr lang="zh-CN" altLang="en-US" dirty="0"/>
          </a:p>
        </p:txBody>
      </p:sp>
      <p:pic>
        <p:nvPicPr>
          <p:cNvPr id="7" name="内容占位符 6" descr="04古希腊文明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7958" y="1340768"/>
            <a:ext cx="6110385" cy="53148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希腊地形</a:t>
            </a:r>
            <a:endParaRPr lang="zh-CN" altLang="en-US" dirty="0"/>
          </a:p>
        </p:txBody>
      </p:sp>
      <p:pic>
        <p:nvPicPr>
          <p:cNvPr id="4" name="内容占位符 3" descr="04希腊地形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4523" y="1556792"/>
            <a:ext cx="6375829" cy="478187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古希腊科学的总体特色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3140968"/>
            <a:ext cx="8062664" cy="2955032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对自由的信仰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排除神的因素</a:t>
            </a:r>
            <a:endParaRPr lang="en-US" altLang="zh-CN" dirty="0" smtClean="0"/>
          </a:p>
          <a:p>
            <a:r>
              <a:rPr lang="zh-CN" altLang="en-US" dirty="0" smtClean="0"/>
              <a:t>追求和谐简单</a:t>
            </a:r>
            <a:endParaRPr lang="en-US" altLang="zh-CN" dirty="0" smtClean="0"/>
          </a:p>
          <a:p>
            <a:r>
              <a:rPr lang="zh-CN" altLang="en-US" dirty="0" smtClean="0"/>
              <a:t>追求演绎逻辑所体现的确定性知识</a:t>
            </a:r>
            <a:endParaRPr lang="en-US" altLang="zh-CN" dirty="0" smtClean="0"/>
          </a:p>
          <a:p>
            <a:r>
              <a:rPr lang="zh-CN" altLang="en-US" dirty="0" smtClean="0"/>
              <a:t>追求无用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 descr="04古希腊卡通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340768"/>
            <a:ext cx="4884060" cy="349416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我们所熟悉的“科学”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700808"/>
            <a:ext cx="7772400" cy="4752528"/>
          </a:xfrm>
        </p:spPr>
        <p:txBody>
          <a:bodyPr/>
          <a:lstStyle/>
          <a:p>
            <a:r>
              <a:rPr lang="en-US" altLang="zh-CN" dirty="0" smtClean="0"/>
              <a:t>19</a:t>
            </a:r>
            <a:r>
              <a:rPr lang="zh-CN" altLang="en-US" dirty="0" smtClean="0"/>
              <a:t>世纪后期传入中国</a:t>
            </a:r>
            <a:endParaRPr lang="en-US" altLang="zh-CN" dirty="0" smtClean="0"/>
          </a:p>
          <a:p>
            <a:r>
              <a:rPr lang="zh-CN" altLang="en-US" dirty="0" smtClean="0"/>
              <a:t>“科学”这一译名来自日语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优点：抓住了科学此时已经分门别类、各自发展的特点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缺点：没有表达出科学的西文（拉丁语</a:t>
            </a:r>
            <a:r>
              <a:rPr lang="en-US" altLang="zh-CN" dirty="0" err="1" smtClean="0"/>
              <a:t>scientia</a:t>
            </a:r>
            <a:r>
              <a:rPr lang="zh-CN" altLang="en-US" dirty="0" smtClean="0"/>
              <a:t>→英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）的本来意义</a:t>
            </a:r>
            <a:endParaRPr lang="en-US" altLang="zh-CN" dirty="0" smtClean="0"/>
          </a:p>
          <a:p>
            <a:r>
              <a:rPr lang="zh-CN" altLang="en-US" dirty="0" smtClean="0"/>
              <a:t>另一译法为“格致”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虽然来自中国传统用语，但同样没有表达出科学的西文的本来意义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泰勒斯</a:t>
            </a:r>
            <a:endParaRPr lang="zh-CN" altLang="en-US" dirty="0"/>
          </a:p>
        </p:txBody>
      </p:sp>
      <p:pic>
        <p:nvPicPr>
          <p:cNvPr id="6" name="内容占位符 5" descr="04泰勒斯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06650" y="1828800"/>
            <a:ext cx="3768299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约公元前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年在世</a:t>
            </a:r>
            <a:endParaRPr lang="en-US" altLang="zh-CN" dirty="0" smtClean="0"/>
          </a:p>
          <a:p>
            <a:r>
              <a:rPr lang="zh-CN" altLang="en-US" dirty="0" smtClean="0"/>
              <a:t>从巴比伦学习天文观测</a:t>
            </a:r>
            <a:endParaRPr lang="en-US" altLang="zh-CN" dirty="0" smtClean="0"/>
          </a:p>
          <a:p>
            <a:r>
              <a:rPr lang="zh-CN" altLang="en-US" dirty="0" smtClean="0"/>
              <a:t>从古埃及学习测地术</a:t>
            </a:r>
            <a:endParaRPr lang="en-US" altLang="zh-CN" dirty="0" smtClean="0"/>
          </a:p>
          <a:p>
            <a:r>
              <a:rPr lang="zh-CN" altLang="en-US" dirty="0" smtClean="0"/>
              <a:t>奠定古希腊几何学基础</a:t>
            </a:r>
            <a:endParaRPr lang="en-US" altLang="zh-CN" dirty="0" smtClean="0"/>
          </a:p>
          <a:p>
            <a:r>
              <a:rPr lang="zh-CN" altLang="en-US" dirty="0" smtClean="0"/>
              <a:t>“万物源于水”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古希腊自然哲学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67544" y="1340768"/>
          <a:ext cx="7992888" cy="50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456384"/>
                <a:gridCol w="3384376"/>
              </a:tblGrid>
              <a:tr h="869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性质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一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多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2085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不变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爱利亚派</a:t>
                      </a:r>
                      <a:r>
                        <a:rPr lang="zh-CN" altLang="en-US" sz="2000" dirty="0" smtClean="0"/>
                        <a:t>（巴门尼德、芝诺）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毕达哥拉斯派</a:t>
                      </a:r>
                      <a:endParaRPr lang="en-US" altLang="zh-CN" sz="2000" b="1" dirty="0" smtClean="0"/>
                    </a:p>
                    <a:p>
                      <a:pPr algn="ctr"/>
                      <a:r>
                        <a:rPr lang="zh-CN" altLang="en-US" sz="2000" dirty="0" smtClean="0"/>
                        <a:t>（数即万物）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2085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变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/>
                        <a:t>米利都派：</a:t>
                      </a:r>
                      <a:r>
                        <a:rPr lang="zh-CN" altLang="en-US" sz="2000" dirty="0" smtClean="0"/>
                        <a:t>泰勒斯（水）、阿那克西曼德（无定）、阿那克西米尼（气）</a:t>
                      </a:r>
                      <a:endParaRPr lang="en-US" altLang="zh-CN" sz="2000" dirty="0" smtClean="0"/>
                    </a:p>
                    <a:p>
                      <a:pPr algn="l"/>
                      <a:r>
                        <a:rPr lang="zh-CN" altLang="en-US" sz="2000" b="1" dirty="0" smtClean="0"/>
                        <a:t>赫拉克利特</a:t>
                      </a:r>
                      <a:r>
                        <a:rPr lang="zh-CN" altLang="en-US" sz="2000" dirty="0" smtClean="0"/>
                        <a:t>（火）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恩培多克勒</a:t>
                      </a:r>
                      <a:r>
                        <a:rPr lang="zh-CN" altLang="en-US" sz="2000" b="0" dirty="0" smtClean="0"/>
                        <a:t>（四根说）</a:t>
                      </a:r>
                      <a:endParaRPr lang="en-US" altLang="zh-CN" sz="2000" b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阿那克萨戈拉</a:t>
                      </a:r>
                      <a:r>
                        <a:rPr lang="zh-CN" altLang="en-US" sz="2000" dirty="0" smtClean="0"/>
                        <a:t>（种子）</a:t>
                      </a:r>
                    </a:p>
                    <a:p>
                      <a:pPr algn="l"/>
                      <a:r>
                        <a:rPr lang="zh-CN" altLang="en-US" sz="2000" b="1" dirty="0" smtClean="0"/>
                        <a:t>留基伯、德谟克利特</a:t>
                      </a:r>
                      <a:r>
                        <a:rPr lang="zh-CN" altLang="en-US" sz="2000" dirty="0" smtClean="0"/>
                        <a:t>（原子论）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毕达哥拉斯派的宇宙观</a:t>
            </a:r>
            <a:endParaRPr lang="zh-CN" altLang="en-US" dirty="0"/>
          </a:p>
        </p:txBody>
      </p:sp>
      <p:pic>
        <p:nvPicPr>
          <p:cNvPr id="6" name="内容占位符 5" descr="04毕达哥拉斯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3068960"/>
            <a:ext cx="2775727" cy="3312368"/>
          </a:xfrm>
        </p:spPr>
      </p:pic>
      <p:pic>
        <p:nvPicPr>
          <p:cNvPr id="7" name="内容占位符 6" descr="04毕达哥拉斯宇宙观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419872" y="1484784"/>
            <a:ext cx="5040560" cy="504056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柏拉图</a:t>
            </a:r>
            <a:endParaRPr lang="zh-CN" altLang="en-US" dirty="0"/>
          </a:p>
        </p:txBody>
      </p:sp>
      <p:pic>
        <p:nvPicPr>
          <p:cNvPr id="5" name="内容占位符 4" descr="04柏拉图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380538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244280" cy="4251176"/>
          </a:xfrm>
        </p:spPr>
        <p:txBody>
          <a:bodyPr/>
          <a:lstStyle/>
          <a:p>
            <a:r>
              <a:rPr lang="zh-CN" altLang="en-US" dirty="0" smtClean="0"/>
              <a:t>“不懂数学者不准入内”</a:t>
            </a:r>
            <a:endParaRPr lang="en-US" altLang="zh-CN" dirty="0" smtClean="0"/>
          </a:p>
          <a:p>
            <a:r>
              <a:rPr lang="zh-CN" altLang="en-US" dirty="0" smtClean="0"/>
              <a:t>理念说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欧多克斯的宇宙观</a:t>
            </a:r>
            <a:endParaRPr lang="zh-CN" altLang="en-US" dirty="0"/>
          </a:p>
        </p:txBody>
      </p:sp>
      <p:pic>
        <p:nvPicPr>
          <p:cNvPr id="6" name="内容占位符 5" descr="04欧多克斯宇宙观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9832" y="1412775"/>
            <a:ext cx="3528392" cy="510220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亚里士多德</a:t>
            </a:r>
            <a:endParaRPr lang="zh-CN" altLang="en-US" dirty="0"/>
          </a:p>
        </p:txBody>
      </p:sp>
      <p:pic>
        <p:nvPicPr>
          <p:cNvPr id="6" name="内容占位符 5" descr="04亚里士多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3" y="1699166"/>
            <a:ext cx="3285546" cy="4396834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“吾爱吾师，吾更爱真理”</a:t>
            </a:r>
            <a:endParaRPr lang="en-US" altLang="zh-CN" dirty="0" smtClean="0"/>
          </a:p>
          <a:p>
            <a:r>
              <a:rPr lang="zh-CN" altLang="en-US" dirty="0" smtClean="0"/>
              <a:t>四因说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质料因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动力因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目的因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欧几里得几何学</a:t>
            </a:r>
            <a:endParaRPr lang="zh-CN" altLang="en-US" dirty="0"/>
          </a:p>
        </p:txBody>
      </p:sp>
      <p:pic>
        <p:nvPicPr>
          <p:cNvPr id="6" name="内容占位符 5" descr="04欧几里得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7" y="1411867"/>
            <a:ext cx="3500669" cy="4681429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公理</a:t>
            </a:r>
            <a:endParaRPr lang="en-US" altLang="zh-CN" dirty="0" smtClean="0"/>
          </a:p>
          <a:p>
            <a:r>
              <a:rPr lang="zh-CN" altLang="en-US" dirty="0" smtClean="0"/>
              <a:t>公设</a:t>
            </a:r>
            <a:endParaRPr lang="en-US" altLang="zh-CN" dirty="0" smtClean="0"/>
          </a:p>
          <a:p>
            <a:r>
              <a:rPr lang="zh-CN" altLang="en-US" dirty="0" smtClean="0"/>
              <a:t>定理</a:t>
            </a:r>
            <a:endParaRPr lang="en-US" altLang="zh-CN" dirty="0" smtClean="0"/>
          </a:p>
          <a:p>
            <a:r>
              <a:rPr lang="zh-CN" altLang="en-US" dirty="0" smtClean="0"/>
              <a:t>命题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阿基米得</a:t>
            </a:r>
            <a:endParaRPr lang="zh-CN" altLang="en-US" dirty="0"/>
          </a:p>
        </p:txBody>
      </p:sp>
      <p:pic>
        <p:nvPicPr>
          <p:cNvPr id="5" name="内容占位符 4" descr="04阿基米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97807" y="1828800"/>
            <a:ext cx="2785985" cy="4267200"/>
          </a:xfrm>
        </p:spPr>
      </p:pic>
      <p:pic>
        <p:nvPicPr>
          <p:cNvPr id="6" name="内容占位符 5" descr="04阿基米德螺旋抽水机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1484784"/>
            <a:ext cx="3810000" cy="2522220"/>
          </a:xfrm>
        </p:spPr>
      </p:pic>
      <p:pic>
        <p:nvPicPr>
          <p:cNvPr id="7" name="图片 6" descr="04阿基米德螺旋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293096"/>
            <a:ext cx="3168352" cy="23128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62664" cy="1143000"/>
          </a:xfrm>
        </p:spPr>
        <p:txBody>
          <a:bodyPr/>
          <a:lstStyle/>
          <a:p>
            <a:r>
              <a:rPr lang="zh-CN" altLang="en-US" dirty="0" smtClean="0"/>
              <a:t>古希腊天文学集大成者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托勒密</a:t>
            </a:r>
            <a:endParaRPr lang="zh-CN" altLang="en-US" dirty="0"/>
          </a:p>
        </p:txBody>
      </p:sp>
      <p:pic>
        <p:nvPicPr>
          <p:cNvPr id="5" name="内容占位符 4" descr="04托勒密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87908" y="1828800"/>
            <a:ext cx="3605784" cy="4267200"/>
          </a:xfrm>
        </p:spPr>
      </p:pic>
      <p:pic>
        <p:nvPicPr>
          <p:cNvPr id="6" name="内容占位符 5" descr="04天文学大成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268773" y="1828800"/>
            <a:ext cx="2568854" cy="42672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托勒密地心说</a:t>
            </a:r>
            <a:endParaRPr lang="zh-CN" altLang="en-US" dirty="0"/>
          </a:p>
        </p:txBody>
      </p:sp>
      <p:pic>
        <p:nvPicPr>
          <p:cNvPr id="5" name="内容占位符 4" descr="04地心说宇宙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556792"/>
            <a:ext cx="4776900" cy="5040560"/>
          </a:xfrm>
        </p:spPr>
      </p:pic>
      <p:pic>
        <p:nvPicPr>
          <p:cNvPr id="6" name="内容占位符 5" descr="04均轮和本轮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82480" y="2420888"/>
            <a:ext cx="3810000" cy="3097937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科学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528" y="1556792"/>
          <a:ext cx="8424936" cy="480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756"/>
                <a:gridCol w="2965764"/>
                <a:gridCol w="3744416"/>
              </a:tblGrid>
              <a:tr h="72275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核心问题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怎么做（</a:t>
                      </a:r>
                      <a:r>
                        <a:rPr lang="en-US" altLang="zh-CN" dirty="0" smtClean="0"/>
                        <a:t>how to do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怎么知道（</a:t>
                      </a:r>
                      <a:r>
                        <a:rPr lang="en-US" altLang="zh-CN" dirty="0" smtClean="0"/>
                        <a:t>how to know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主要衡量标准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是否更有效地达到了目的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是否把知识组织成统一合理的体系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从事者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工程师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科学家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彼此关系</a:t>
                      </a:r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　　●在多数古代文明国家，科学附庸于技术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●古希腊首次（也是唯一一次）出现了纯粹的科学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●文艺复兴之后科学逐渐和技术结合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</a:t>
                      </a:r>
                      <a:r>
                        <a:rPr lang="en-US" altLang="zh-CN" dirty="0" smtClean="0"/>
                        <a:t>20</a:t>
                      </a:r>
                      <a:r>
                        <a:rPr lang="zh-CN" altLang="en-US" dirty="0" smtClean="0"/>
                        <a:t>世纪上半叶开始紧密结合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极端形式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国防工程和国防思维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古希腊科学研究及其思维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古希腊医学</a:t>
            </a:r>
            <a:endParaRPr lang="zh-CN" altLang="en-US" dirty="0"/>
          </a:p>
        </p:txBody>
      </p:sp>
      <p:pic>
        <p:nvPicPr>
          <p:cNvPr id="6" name="内容占位符 5" descr="04希波克拉底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3059927" cy="4280913"/>
          </a:xfrm>
        </p:spPr>
      </p:pic>
      <p:pic>
        <p:nvPicPr>
          <p:cNvPr id="7" name="内容占位符 6" descr="04四体液说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283968" y="1693168"/>
            <a:ext cx="4328120" cy="432812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</a:t>
            </a:r>
            <a:r>
              <a:rPr lang="zh-CN" altLang="en-US" dirty="0" smtClean="0"/>
              <a:t>（三）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968451"/>
              </p:ext>
            </p:extLst>
          </p:nvPr>
        </p:nvGraphicFramePr>
        <p:xfrm>
          <a:off x="685800" y="1828801"/>
          <a:ext cx="7846640" cy="3760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1117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264873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3200" dirty="0" smtClean="0"/>
                        <a:t>无严密的演绎逻辑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有严密的演绎逻辑</a:t>
                      </a:r>
                      <a:endParaRPr lang="zh-CN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8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现代科学思维的简明演化史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395536" y="1828800"/>
            <a:ext cx="8062664" cy="4267200"/>
          </a:xfrm>
        </p:spPr>
        <p:txBody>
          <a:bodyPr/>
          <a:lstStyle/>
          <a:p>
            <a:r>
              <a:rPr lang="zh-CN" altLang="en-US" dirty="0" smtClean="0"/>
              <a:t>古代中国：有实用主义思维，无发达的演绎逻辑</a:t>
            </a:r>
            <a:endParaRPr lang="en-US" altLang="zh-CN" dirty="0" smtClean="0"/>
          </a:p>
          <a:p>
            <a:r>
              <a:rPr lang="zh-CN" altLang="en-US" dirty="0" smtClean="0"/>
              <a:t>古希腊：有发达的演绎逻辑，但未能和实用主义结合</a:t>
            </a:r>
            <a:endParaRPr lang="en-US" altLang="zh-CN" dirty="0" smtClean="0"/>
          </a:p>
          <a:p>
            <a:r>
              <a:rPr lang="zh-CN" altLang="en-US" dirty="0" smtClean="0"/>
              <a:t>中世纪欧洲：在中世纪从基督教神学中发展出实用主义思维</a:t>
            </a:r>
            <a:endParaRPr lang="en-US" altLang="zh-CN" dirty="0" smtClean="0"/>
          </a:p>
          <a:p>
            <a:r>
              <a:rPr lang="zh-CN" altLang="en-US" dirty="0" smtClean="0"/>
              <a:t>近代欧洲：终于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集齐了实用主义思维和演绎逻辑</a:t>
            </a:r>
            <a:r>
              <a:rPr lang="zh-CN" altLang="en-US" dirty="0" smtClean="0"/>
              <a:t>，为现代科学的出现奠定基础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支持现代科学的两大方法论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1"/>
          <a:ext cx="7846640" cy="450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0241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656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倾向于建立信仰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倾向于实用性</a:t>
                      </a:r>
                      <a:endParaRPr lang="zh-CN" altLang="en-US" sz="3200" dirty="0"/>
                    </a:p>
                  </a:txBody>
                  <a:tcPr anchor="ctr"/>
                </a:tc>
              </a:tr>
              <a:tr h="1821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无严密的演绎逻辑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有严密的演绎逻辑</a:t>
                      </a:r>
                      <a:endParaRPr lang="zh-CN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信仰的特征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556792"/>
            <a:ext cx="7772400" cy="5112568"/>
          </a:xfrm>
        </p:spPr>
        <p:txBody>
          <a:bodyPr/>
          <a:lstStyle/>
          <a:p>
            <a:r>
              <a:rPr lang="zh-CN" altLang="en-US" dirty="0" smtClean="0"/>
              <a:t>不需要论证或“参验”，相信就是相信</a:t>
            </a:r>
            <a:endParaRPr lang="en-US" altLang="zh-CN" dirty="0" smtClean="0"/>
          </a:p>
          <a:p>
            <a:r>
              <a:rPr lang="zh-CN" altLang="en-US" dirty="0" smtClean="0"/>
              <a:t>认为信条是不变的，代表了永恒的真理</a:t>
            </a:r>
            <a:endParaRPr lang="en-US" altLang="zh-CN" dirty="0" smtClean="0"/>
          </a:p>
          <a:p>
            <a:r>
              <a:rPr lang="zh-CN" altLang="en-US" dirty="0" smtClean="0"/>
              <a:t>知识可以从信条推出，无须依赖经验</a:t>
            </a:r>
            <a:endParaRPr lang="en-US" altLang="zh-CN" dirty="0" smtClean="0"/>
          </a:p>
          <a:p>
            <a:r>
              <a:rPr lang="zh-CN" altLang="en-US" dirty="0" smtClean="0"/>
              <a:t>把信条作为本能化的行为准则，经常遵循“宁要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，不要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”逻辑</a:t>
            </a:r>
            <a:endParaRPr lang="en-US" altLang="zh-CN" dirty="0" smtClean="0"/>
          </a:p>
          <a:p>
            <a:r>
              <a:rPr lang="zh-CN" altLang="en-US" dirty="0" smtClean="0"/>
              <a:t>常与强烈的情绪联系在一起</a:t>
            </a:r>
            <a:endParaRPr lang="en-US" altLang="zh-CN" dirty="0" smtClean="0"/>
          </a:p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可以满足个体对永生的需求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每个（群）人的信条常有细微差别</a:t>
            </a:r>
            <a:endParaRPr lang="en-US" altLang="zh-CN" dirty="0" smtClean="0"/>
          </a:p>
          <a:p>
            <a:r>
              <a:rPr lang="zh-CN" altLang="en-US" dirty="0" smtClean="0"/>
              <a:t>常成为区分我群和他群的标志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英国巨石阵</a:t>
            </a:r>
            <a:endParaRPr lang="zh-CN" altLang="en-US" dirty="0"/>
          </a:p>
        </p:txBody>
      </p:sp>
      <p:pic>
        <p:nvPicPr>
          <p:cNvPr id="4" name="内容占位符 3" descr="04巨石阵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0525" y="1628800"/>
            <a:ext cx="7659907" cy="473956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农业和文明的主要起源地</a:t>
            </a:r>
            <a:endParaRPr lang="zh-CN" altLang="en-US" dirty="0"/>
          </a:p>
        </p:txBody>
      </p:sp>
      <p:pic>
        <p:nvPicPr>
          <p:cNvPr id="4" name="内容占位符 3" descr="04六大文明起源地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7776355" cy="4248472"/>
          </a:xfr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埃及卫星地图</a:t>
            </a:r>
            <a:endParaRPr lang="zh-CN" altLang="en-US" dirty="0"/>
          </a:p>
        </p:txBody>
      </p:sp>
      <p:pic>
        <p:nvPicPr>
          <p:cNvPr id="4" name="内容占位符 3" descr="04埃及卫星地图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412776"/>
            <a:ext cx="3916604" cy="5112568"/>
          </a:xfrm>
        </p:spPr>
      </p:pic>
      <p:pic>
        <p:nvPicPr>
          <p:cNvPr id="5" name="图片 4" descr="04黄河卫星地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5729" y="3789040"/>
            <a:ext cx="3588271" cy="26855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501</TotalTime>
  <Words>934</Words>
  <Application>Microsoft Office PowerPoint</Application>
  <PresentationFormat>全屏显示(4:3)</PresentationFormat>
  <Paragraphs>169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宋体</vt:lpstr>
      <vt:lpstr>微软雅黑</vt:lpstr>
      <vt:lpstr>Arial</vt:lpstr>
      <vt:lpstr>工业</vt:lpstr>
      <vt:lpstr>Equation</vt:lpstr>
      <vt:lpstr>回答“李约瑟问题”</vt:lpstr>
      <vt:lpstr>李约瑟问题</vt:lpstr>
      <vt:lpstr>我们所熟悉的“科学”</vt:lpstr>
      <vt:lpstr>技术 vs 科学</vt:lpstr>
      <vt:lpstr>支持现代科学的两大方法论</vt:lpstr>
      <vt:lpstr>信仰的特征</vt:lpstr>
      <vt:lpstr>英国巨石阵</vt:lpstr>
      <vt:lpstr>农业和文明的主要起源地</vt:lpstr>
      <vt:lpstr>埃及卫星地图</vt:lpstr>
      <vt:lpstr>古埃及天文学</vt:lpstr>
      <vt:lpstr>古埃及宇宙观</vt:lpstr>
      <vt:lpstr>古埃及数学</vt:lpstr>
      <vt:lpstr>古埃及医学</vt:lpstr>
      <vt:lpstr>两河流域卫星地图</vt:lpstr>
      <vt:lpstr>古巴比伦天文学</vt:lpstr>
      <vt:lpstr>古巴比伦宇宙观</vt:lpstr>
      <vt:lpstr>古巴比伦数学</vt:lpstr>
      <vt:lpstr>古巴比伦医学</vt:lpstr>
      <vt:lpstr>古中国天文学</vt:lpstr>
      <vt:lpstr>古中国宇宙观</vt:lpstr>
      <vt:lpstr>古中国数学</vt:lpstr>
      <vt:lpstr>古中国医学</vt:lpstr>
      <vt:lpstr>古印度科学</vt:lpstr>
      <vt:lpstr>古印度宇宙观</vt:lpstr>
      <vt:lpstr>美洲文明的科学</vt:lpstr>
      <vt:lpstr>小结</vt:lpstr>
      <vt:lpstr>古希腊文明</vt:lpstr>
      <vt:lpstr>希腊地形</vt:lpstr>
      <vt:lpstr>古希腊科学的总体特色</vt:lpstr>
      <vt:lpstr>泰勒斯</vt:lpstr>
      <vt:lpstr>古希腊自然哲学</vt:lpstr>
      <vt:lpstr>毕达哥拉斯派的宇宙观</vt:lpstr>
      <vt:lpstr>柏拉图</vt:lpstr>
      <vt:lpstr>欧多克斯的宇宙观</vt:lpstr>
      <vt:lpstr>亚里士多德</vt:lpstr>
      <vt:lpstr>欧几里得几何学</vt:lpstr>
      <vt:lpstr>阿基米得</vt:lpstr>
      <vt:lpstr>古希腊天文学集大成者——托勒密</vt:lpstr>
      <vt:lpstr>托勒密地心说</vt:lpstr>
      <vt:lpstr>古希腊医学</vt:lpstr>
      <vt:lpstr>现代思维和传统思维对比（三）</vt:lpstr>
      <vt:lpstr>现代科学思维的简明演化史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现代思维的曙光</dc:title>
  <dc:creator>Benjamin Liu</dc:creator>
  <cp:lastModifiedBy>Benjamin Liu</cp:lastModifiedBy>
  <cp:revision>35</cp:revision>
  <dcterms:created xsi:type="dcterms:W3CDTF">2018-03-04T01:54:21Z</dcterms:created>
  <dcterms:modified xsi:type="dcterms:W3CDTF">2020-03-15T09:02:50Z</dcterms:modified>
</cp:coreProperties>
</file>